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97" r:id="rId6"/>
    <p:sldId id="260" r:id="rId7"/>
    <p:sldId id="295" r:id="rId8"/>
    <p:sldId id="261" r:id="rId9"/>
    <p:sldId id="262" r:id="rId10"/>
    <p:sldId id="283" r:id="rId11"/>
    <p:sldId id="263" r:id="rId12"/>
    <p:sldId id="266" r:id="rId13"/>
    <p:sldId id="272" r:id="rId14"/>
    <p:sldId id="300" r:id="rId15"/>
    <p:sldId id="264" r:id="rId16"/>
    <p:sldId id="301" r:id="rId17"/>
    <p:sldId id="267" r:id="rId18"/>
    <p:sldId id="265" r:id="rId19"/>
    <p:sldId id="279" r:id="rId20"/>
    <p:sldId id="302" r:id="rId21"/>
    <p:sldId id="303" r:id="rId22"/>
    <p:sldId id="304" r:id="rId23"/>
    <p:sldId id="28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untdown" pitchFamily="82" charset="0"/>
      <p:regular r:id="rId30"/>
    </p:embeddedFont>
    <p:embeddedFont>
      <p:font typeface="Space Grotesk" pitchFamily="2" charset="77"/>
      <p:regular r:id="rId31"/>
      <p:bold r:id="rId32"/>
      <p:italic r:id="rId33"/>
      <p:boldItalic r:id="rId34"/>
    </p:embeddedFont>
    <p:embeddedFont>
      <p:font typeface="Space Grotesk Light" pitchFamily="2" charset="7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/>
    <p:restoredTop sz="94626"/>
  </p:normalViewPr>
  <p:slideViewPr>
    <p:cSldViewPr snapToGrid="0" snapToObjects="1">
      <p:cViewPr varScale="1">
        <p:scale>
          <a:sx n="197" d="100"/>
          <a:sy n="197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605268" y="1718131"/>
            <a:ext cx="7270538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</a:p>
          <a:p>
            <a:r>
              <a:rPr lang="en-US" dirty="0"/>
              <a:t>small propulsion systems and improvements in AOCS.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-291593" y="3904214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More Adaptations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BB41C8-F32F-F24A-A5ED-CBCC62A04A6A}"/>
              </a:ext>
            </a:extLst>
          </p:cNvPr>
          <p:cNvSpPr txBox="1"/>
          <p:nvPr/>
        </p:nvSpPr>
        <p:spPr>
          <a:xfrm>
            <a:off x="4385748" y="-37140"/>
            <a:ext cx="88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  <a:cs typeface="Space Grotesk Light"/>
                <a:sym typeface="Space Grotesk Light"/>
              </a:rPr>
              <a:t>3.</a:t>
            </a:r>
            <a:endParaRPr lang="en-US" dirty="0">
              <a:latin typeface="Countdown" pitchFamily="8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-US" dirty="0"/>
              <a:t>GTO is a viable option for Debris Mitigation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Maximum Coverage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Geostationary Transfer Orbit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Propulsion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Failure Risk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Launch Costs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96D3E-DBB8-5E48-A769-AAFF4679F465}"/>
              </a:ext>
            </a:extLst>
          </p:cNvPr>
          <p:cNvCxnSpPr>
            <a:cxnSpLocks/>
            <a:stCxn id="978" idx="6"/>
          </p:cNvCxnSpPr>
          <p:nvPr/>
        </p:nvCxnSpPr>
        <p:spPr>
          <a:xfrm>
            <a:off x="2217575" y="2991075"/>
            <a:ext cx="17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9D859-FA68-1A49-A193-981A21B87C79}"/>
              </a:ext>
            </a:extLst>
          </p:cNvPr>
          <p:cNvCxnSpPr>
            <a:cxnSpLocks/>
          </p:cNvCxnSpPr>
          <p:nvPr/>
        </p:nvCxnSpPr>
        <p:spPr>
          <a:xfrm flipV="1">
            <a:off x="3975750" y="1574687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1EC58-17AB-6647-A580-F91AD768CA99}"/>
              </a:ext>
            </a:extLst>
          </p:cNvPr>
          <p:cNvCxnSpPr>
            <a:cxnSpLocks/>
            <a:endCxn id="984" idx="2"/>
          </p:cNvCxnSpPr>
          <p:nvPr/>
        </p:nvCxnSpPr>
        <p:spPr>
          <a:xfrm>
            <a:off x="3975750" y="1590906"/>
            <a:ext cx="886550" cy="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B0FE84-5062-C142-94EF-93BA1C8BF1FF}"/>
              </a:ext>
            </a:extLst>
          </p:cNvPr>
          <p:cNvCxnSpPr>
            <a:cxnSpLocks/>
            <a:endCxn id="986" idx="2"/>
          </p:cNvCxnSpPr>
          <p:nvPr/>
        </p:nvCxnSpPr>
        <p:spPr>
          <a:xfrm>
            <a:off x="3975750" y="24975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88E0C-13F2-DC4C-8CCF-1136075D8480}"/>
              </a:ext>
            </a:extLst>
          </p:cNvPr>
          <p:cNvCxnSpPr>
            <a:cxnSpLocks/>
          </p:cNvCxnSpPr>
          <p:nvPr/>
        </p:nvCxnSpPr>
        <p:spPr>
          <a:xfrm>
            <a:off x="3975750" y="2991075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A3465-2D87-5049-A0BF-F0C8D7835F07}"/>
              </a:ext>
            </a:extLst>
          </p:cNvPr>
          <p:cNvCxnSpPr>
            <a:endCxn id="989" idx="2"/>
          </p:cNvCxnSpPr>
          <p:nvPr/>
        </p:nvCxnSpPr>
        <p:spPr>
          <a:xfrm>
            <a:off x="3975750" y="34698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475028-4ED8-6E41-84D5-A7AB87A34F84}"/>
              </a:ext>
            </a:extLst>
          </p:cNvPr>
          <p:cNvCxnSpPr>
            <a:cxnSpLocks/>
            <a:endCxn id="991" idx="2"/>
          </p:cNvCxnSpPr>
          <p:nvPr/>
        </p:nvCxnSpPr>
        <p:spPr>
          <a:xfrm>
            <a:off x="3975750" y="43842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Microwave band spectrum defense is crucial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spacecraft Size, Weight, Power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Increases Service Capacity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ground equipment size in crowded urban environments</a:t>
            </a: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365756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Amateur Satellite Service (ARSS) Can Provide Citizen-Based Technology Evolution and Support  STEM-based Student Learning. 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This must be done differently than we have done before.</a:t>
            </a:r>
          </a:p>
          <a:p>
            <a:pPr marL="0" lv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lang="en-US" b="1" dirty="0"/>
              <a:t>The Service needs specific FCC Support.</a:t>
            </a:r>
            <a:endParaRPr sz="2400" dirty="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Orbital Shells should not be specific to any particular category of service. 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High-altitude amateur missions should keep perigee above 1250 km. 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67371" y="1553825"/>
            <a:ext cx="2206273" cy="3218400"/>
          </a:xfrm>
        </p:spPr>
        <p:txBody>
          <a:bodyPr/>
          <a:lstStyle/>
          <a:p>
            <a:r>
              <a:rPr lang="en-US" b="1" dirty="0"/>
              <a:t>A GTO is the best way for amateurs to get in space and provide authentic public communications service.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575851"/>
            <a:ext cx="2854669" cy="3218400"/>
          </a:xfrm>
        </p:spPr>
        <p:txBody>
          <a:bodyPr/>
          <a:lstStyle/>
          <a:p>
            <a:r>
              <a:rPr lang="en-US" b="1" dirty="0"/>
              <a:t>Microwave, digital, broad-band, multi-user, and open source are the MVP requirements for the communications payload.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3672" y="1613785"/>
            <a:ext cx="2362256" cy="3218400"/>
          </a:xfrm>
        </p:spPr>
        <p:txBody>
          <a:bodyPr/>
          <a:lstStyle/>
          <a:p>
            <a:r>
              <a:rPr lang="en-US" b="1" dirty="0"/>
              <a:t>Amateur missions can comply with Debris Mitigation while providing innovation and opportunity for non-commercial work.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773057" y="1613785"/>
            <a:ext cx="2087100" cy="3218400"/>
          </a:xfrm>
        </p:spPr>
        <p:txBody>
          <a:bodyPr/>
          <a:lstStyle/>
          <a:p>
            <a:r>
              <a:rPr lang="en-US" b="1" dirty="0"/>
              <a:t>We must have dedicated spectrum to produce innovations on the order of the small satellite revolution.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40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1B29F1-EE4B-9441-9CA4-5E8D018C2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185" y="1878229"/>
            <a:ext cx="7122317" cy="819900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We embrace the advantages of striving to comply with Debris Mitigation rules. The effort creates more efficient spacecraft, promotes innovation, and minimizes risk of collisions.</a:t>
            </a:r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r>
              <a:rPr lang="en-US" sz="2400" dirty="0"/>
              <a:t> </a:t>
            </a:r>
          </a:p>
          <a:p>
            <a:pPr marL="565150" indent="-514350">
              <a:buAutoNum type="arabicParenR"/>
            </a:pPr>
            <a:r>
              <a:rPr lang="en-US" sz="2400" dirty="0"/>
              <a:t>Enable ambitious amateur experiment </a:t>
            </a:r>
            <a:br>
              <a:rPr lang="en-US" sz="2400" dirty="0"/>
            </a:br>
            <a:r>
              <a:rPr lang="en-US" sz="2400" dirty="0"/>
              <a:t>(e.g. Straight to Graveyard)</a:t>
            </a:r>
          </a:p>
          <a:p>
            <a:pPr marL="565150" indent="-514350">
              <a:buAutoNum type="arabicParenR"/>
            </a:pPr>
            <a:r>
              <a:rPr lang="en-US" sz="2400" dirty="0"/>
              <a:t>Defend Amateur Microwave Spectrum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48B5-E7C9-2F47-8AC6-73C72583C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33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>
          <a:blip r:embed="rId3"/>
          <a:srcRect l="8210" r="8210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61992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Michelle Thompson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CEO Open Research Institute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ori@openresearch.institute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>
          <a:blip r:embed="rId4"/>
          <a:srcRect t="12469" b="12469"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Jan King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Founder AMSAT, FCC Part 25 License Holder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jan@astrodigital.com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/>
          <a:srcRect l="2498" r="22502"/>
          <a:stretch/>
        </p:blipFill>
        <p:spPr>
          <a:xfrm rot="5400000"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1" y="3250734"/>
            <a:ext cx="1538437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Anshul </a:t>
            </a:r>
            <a:r>
              <a:rPr lang="en" sz="1200" b="1" dirty="0" err="1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Makkar</a:t>
            </a:r>
            <a:br>
              <a:rPr lang="en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</a:b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Senior Engineer, Open Research Institute</a:t>
            </a:r>
          </a:p>
          <a:p>
            <a:pPr lvl="0" algn="ctr"/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lvl="0" algn="ctr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</a:t>
            </a: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nshulmakkar@gmail.com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00C4D8-74BB-644A-B70B-9FD970F5A487}"/>
              </a:ext>
            </a:extLst>
          </p:cNvPr>
          <p:cNvSpPr/>
          <p:nvPr/>
        </p:nvSpPr>
        <p:spPr>
          <a:xfrm>
            <a:off x="4105072" y="468524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July 2021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3B142F1-6D17-464F-92FB-9B771A1FB5CF}"/>
              </a:ext>
            </a:extLst>
          </p:cNvPr>
          <p:cNvSpPr txBox="1">
            <a:spLocks/>
          </p:cNvSpPr>
          <p:nvPr/>
        </p:nvSpPr>
        <p:spPr>
          <a:xfrm>
            <a:off x="4297362" y="4547815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 FO-99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</a:t>
            </a:r>
          </a:p>
          <a:p>
            <a:pPr lvl="0"/>
            <a:endParaRPr lang="en-US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AMSAT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</a:t>
            </a:r>
            <a:r>
              <a:rPr lang="en-US" dirty="0"/>
              <a:t>Open Source</a:t>
            </a:r>
            <a:r>
              <a:rPr lang="en" dirty="0"/>
              <a:t>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1101</Words>
  <Application>Microsoft Macintosh PowerPoint</Application>
  <PresentationFormat>On-screen Show (16:9)</PresentationFormat>
  <Paragraphs>156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Space Grotesk Light</vt:lpstr>
      <vt:lpstr>Countdown</vt:lpstr>
      <vt:lpstr>Arial</vt:lpstr>
      <vt:lpstr>Space Grotesk</vt:lpstr>
      <vt:lpstr>Bianca template</vt:lpstr>
      <vt:lpstr>The Amateur Satellite Service in the Modern Era</vt:lpstr>
      <vt:lpstr>Open Research Institute</vt:lpstr>
      <vt:lpstr>Who is Open Research Institute?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More Adaptations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Microwave band spectrum defense is crucial</vt:lpstr>
      <vt:lpstr>Conclusion</vt:lpstr>
      <vt:lpstr>What we assert</vt:lpstr>
      <vt:lpstr>What we assert</vt:lpstr>
      <vt:lpstr>PowerPoint Presentation</vt:lpstr>
      <vt:lpstr>Team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102</cp:revision>
  <dcterms:modified xsi:type="dcterms:W3CDTF">2021-07-12T15:41:39Z</dcterms:modified>
</cp:coreProperties>
</file>